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0686" autoAdjust="0"/>
  </p:normalViewPr>
  <p:slideViewPr>
    <p:cSldViewPr snapToGrid="0">
      <p:cViewPr varScale="1">
        <p:scale>
          <a:sx n="51" d="100"/>
          <a:sy n="51" d="100"/>
        </p:scale>
        <p:origin x="14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, Jing" userId="b4a658ff-b07b-45a1-9a44-8d18c995da48" providerId="ADAL" clId="{F0005852-0982-4DC5-971F-9349F6DAC751}"/>
    <pc:docChg chg="undo custSel modSld">
      <pc:chgData name="HAN, Jing" userId="b4a658ff-b07b-45a1-9a44-8d18c995da48" providerId="ADAL" clId="{F0005852-0982-4DC5-971F-9349F6DAC751}" dt="2024-10-11T14:11:05.060" v="295" actId="20577"/>
      <pc:docMkLst>
        <pc:docMk/>
      </pc:docMkLst>
      <pc:sldChg chg="modSp mod modNotesTx">
        <pc:chgData name="HAN, Jing" userId="b4a658ff-b07b-45a1-9a44-8d18c995da48" providerId="ADAL" clId="{F0005852-0982-4DC5-971F-9349F6DAC751}" dt="2024-10-11T14:11:05.060" v="295" actId="20577"/>
        <pc:sldMkLst>
          <pc:docMk/>
          <pc:sldMk cId="3406281132" sldId="286"/>
        </pc:sldMkLst>
        <pc:spChg chg="mod">
          <ac:chgData name="HAN, Jing" userId="b4a658ff-b07b-45a1-9a44-8d18c995da48" providerId="ADAL" clId="{F0005852-0982-4DC5-971F-9349F6DAC751}" dt="2024-04-22T16:04:07.534" v="11" actId="27636"/>
          <ac:spMkLst>
            <pc:docMk/>
            <pc:sldMk cId="3406281132" sldId="286"/>
            <ac:spMk id="3" creationId="{C6A48741-F766-BE06-216B-F3969A9B4B7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043EB-9F75-40CF-AEF4-758D2C4C39A7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894F7-8325-4EA8-91AA-E7F265267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Note: </a:t>
            </a:r>
            <a:r>
              <a:rPr lang="en-US" sz="20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This promotional slide provides a brief </a:t>
            </a:r>
            <a:r>
              <a:rPr lang="en-US" sz="2000" b="1" kern="12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standardised</a:t>
            </a:r>
            <a:r>
              <a:rPr lang="en-US" sz="20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 overview of the Global Alliance for Chronic Respiratory Diseases (GARD), designed by the GARD steering committee, for promotional use by </a:t>
            </a:r>
            <a:r>
              <a:rPr lang="en-US" sz="2000" b="1" kern="12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organisations</a:t>
            </a:r>
            <a:r>
              <a:rPr lang="en-US" sz="20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.  It can be used without prior permission from the GARD Secretariat, but core slide content should not be </a:t>
            </a:r>
            <a:r>
              <a:rPr lang="en-US" sz="2000" b="1" kern="120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altered.</a:t>
            </a:r>
            <a:endParaRPr lang="en-US" sz="2000" b="1" kern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DE6141-8119-43C3-8757-F9F59D1BD4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1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42E5-4ED1-8B67-DBBC-2A9D4F1C2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146B7-23F9-F7BD-6338-62307EE36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98094-379D-9967-604D-E60A363C8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848D8-A748-FF48-149D-C792108E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8027C-14A3-2220-8757-6C7FC2BBE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E2412-8D70-432D-1C1E-7CBDF861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2514F-D383-71F4-29D3-509B84097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208A8-06FA-BE69-54DB-2477E65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DD45D-242C-24AA-BFF4-E0E89A94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9C31B-0BA9-0183-6AE7-00526DF5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5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E1E466-1815-0A23-47BE-E22713CAF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957EF-FCC7-D00E-9337-C7611FEA9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82C3C-BF31-E9E4-69B3-0FCD488E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6F216-6013-6714-3888-1E32E076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44E8F-DB97-61E8-8D4B-977B7827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3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80751-9008-9992-94EF-7D6F48C0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0F610-B825-00CC-92BE-361712D35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2AE1A-F9E0-88DB-88E5-14D8D3C3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79770-3752-C37C-DFA5-85361424B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81C5B-C7A0-C7AE-EEC2-634D05C0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7DB14-8B46-F7D5-9C57-13EBD71F4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884D6-FA6B-84F3-E11E-6D029E733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9994D-13C3-868F-6EE7-5CBE99AD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C1E54-E40B-1B31-057F-D46B907F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E3FDE-8CD6-1C69-BCF1-C16F07A4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3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DC5BF-2401-8BD3-BE36-E0CD1D05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30F15-0585-57DF-ED8F-5890A9816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59F94B-470E-4531-A76C-D8989B7C7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C003-6CD9-A775-A81A-1482C365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697B1-A8EB-4A05-332A-62799931F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F62B3-CA4A-AED9-6AB8-F2D03200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1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CB2F2-DDC5-339D-90BA-AE204669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E625A-CD9E-8256-6AE3-198DCE536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8701BC-7BC9-8001-FCC8-6BF6DDC25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887888-61F3-70FB-B3A7-925AB6C11B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292256-4721-3455-14E3-775951ADF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B80E40-F0AA-767F-DE3B-CF32C438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C34183-36CE-5EA8-36AA-E6D4B793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1A11F2-2770-D994-7968-FFC6BF59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3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B27EC-29AB-1CEA-69AB-2B0AD3CB3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A5F0E-B33E-6A75-46F2-E36967E2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D4A4B-09EA-70A9-F939-43CD1124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A9E84-112C-48DD-5B8F-6F42E74E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6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C5F66A-782C-D4B2-5F90-C9B2F586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E206C-7E37-907C-D771-E0C2EC25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B5E66-4631-63F0-3A59-1AC5923D0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0D4-C70C-5260-E216-5AF8F7BFA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412DF-F246-7DB7-848D-24385EF83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72DE6-22D4-11AC-0741-CBAD50B7B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B4223-9C69-15FF-58B4-D52BCB6A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C8D57-9550-DF7D-FAEA-8B3B91FA1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13242-AA87-8926-0097-C2268552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8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422AC-4E5A-5D0B-F560-1220F322F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28EC60-6FA1-3925-D7F8-514C31458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5F9FE5-9158-8E5F-F160-88BFEBA2D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31CB1-5EE4-9949-6A88-17017F221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ACA63-6965-BC2E-3E02-F07256FE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1C26E-7D73-8222-CDDE-8B20FC98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4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6F54E-3588-40E1-1847-B7D1F4088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3862E-65F9-EBE1-63F8-D2E5BCEBC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FE3C1-CA0A-C321-0E27-650C389D06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FCBF-85A5-4500-8768-55D1D999E36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5A6DD-73CF-74C1-C823-818802052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0B737-45E0-E454-990C-0179ED235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2D731-FFCD-4B9F-9942-CD6A4D1C4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1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groups/global-alliance-against-chronic-respiratory-diseases-(gard)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mailto:gard@who.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0852-D48B-37B4-DA39-0AD01AE22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762433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Global Alliance against Chronic Respiratory Diseases (GARD)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48741-F766-BE06-216B-F3969A9B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022"/>
            <a:ext cx="11073714" cy="4582941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sz="1900" dirty="0"/>
              <a:t>GARD is </a:t>
            </a:r>
            <a:r>
              <a:rPr lang="en-US" sz="1900" b="1" dirty="0"/>
              <a:t>a global network </a:t>
            </a:r>
            <a:r>
              <a:rPr lang="en-US" sz="1900" dirty="0"/>
              <a:t>convened by the World Health Organization.</a:t>
            </a:r>
          </a:p>
          <a:p>
            <a:pPr>
              <a:lnSpc>
                <a:spcPct val="100000"/>
              </a:lnSpc>
            </a:pPr>
            <a:r>
              <a:rPr lang="en-US" sz="1900" b="1" dirty="0"/>
              <a:t>Vision: </a:t>
            </a:r>
            <a:r>
              <a:rPr lang="en-US" sz="1900" dirty="0"/>
              <a:t>A world where all people breathe freely</a:t>
            </a:r>
          </a:p>
          <a:p>
            <a:pPr>
              <a:lnSpc>
                <a:spcPct val="100000"/>
              </a:lnSpc>
            </a:pPr>
            <a:r>
              <a:rPr lang="en-US" sz="1900" b="1" dirty="0"/>
              <a:t>Goal:</a:t>
            </a:r>
            <a:r>
              <a:rPr lang="en-GB" sz="1900" dirty="0"/>
              <a:t> Reduce the global burden of chronic respiratory diseases, focusing on low- and middle-income countries, through</a:t>
            </a:r>
            <a:endParaRPr lang="en-US" sz="1900" dirty="0"/>
          </a:p>
          <a:p>
            <a:pPr marL="514350" lvl="1" indent="-28575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1500" dirty="0"/>
              <a:t>Undertaking advocacy efforts to raise awareness and build support for the prevention, diagnosis, and management of chronic respiratory diseases</a:t>
            </a:r>
          </a:p>
          <a:p>
            <a:pPr marL="514350" lvl="1" indent="-28575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1500" dirty="0"/>
              <a:t>Promoting networking for knowledge sharing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SzPct val="80000"/>
            </a:pPr>
            <a:r>
              <a:rPr lang="en-US" sz="1900" b="1" dirty="0"/>
              <a:t>Members</a:t>
            </a:r>
          </a:p>
          <a:p>
            <a:pPr marL="514350" lvl="1" indent="-28575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SzPct val="80000"/>
              <a:buFont typeface="Wingdings" pitchFamily="2" charset="2"/>
              <a:buChar char="Ø"/>
            </a:pPr>
            <a:r>
              <a:rPr lang="en-US" sz="1500" b="1" dirty="0"/>
              <a:t>GARD members </a:t>
            </a:r>
            <a:r>
              <a:rPr lang="en-US" sz="1500" dirty="0"/>
              <a:t>are organizations actively engaged in the field of </a:t>
            </a:r>
            <a:r>
              <a:rPr lang="en-GB" sz="1600" dirty="0"/>
              <a:t>chronic respiratory diseases</a:t>
            </a:r>
            <a:r>
              <a:rPr lang="en-US" sz="1500" dirty="0"/>
              <a:t> prevention and/or care, not individuals</a:t>
            </a:r>
          </a:p>
          <a:p>
            <a:pPr marL="514350" lvl="1" indent="-28575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SzPct val="80000"/>
              <a:buFont typeface="Wingdings" pitchFamily="2" charset="2"/>
              <a:buChar char="Ø"/>
            </a:pPr>
            <a:r>
              <a:rPr lang="en-US" sz="1500" b="1" dirty="0"/>
              <a:t>Steering Committee </a:t>
            </a:r>
            <a:r>
              <a:rPr lang="en-US" sz="1500" dirty="0"/>
              <a:t>members are representatives from global respiratory organizations representing patients and health care professionals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SzPct val="80000"/>
            </a:pPr>
            <a:r>
              <a:rPr lang="en-US" sz="1900" b="1" dirty="0"/>
              <a:t>How to join </a:t>
            </a:r>
            <a:r>
              <a:rPr lang="en-US" sz="1900" dirty="0">
                <a:hlinkClick r:id="rId3"/>
              </a:rPr>
              <a:t>https://www.who.int/groups/global-alliance-against-chronic-respiratory-diseases-(gard)</a:t>
            </a:r>
            <a:endParaRPr lang="en-US" sz="19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SzPct val="80000"/>
            </a:pPr>
            <a:r>
              <a:rPr lang="en-US" sz="1900" b="1" dirty="0"/>
              <a:t>Contact </a:t>
            </a:r>
            <a:r>
              <a:rPr lang="en-US" sz="1900" dirty="0">
                <a:hlinkClick r:id="rId4"/>
              </a:rPr>
              <a:t>gard@who.int</a:t>
            </a:r>
            <a:endParaRPr lang="en-US" sz="1900" dirty="0"/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ct val="80000"/>
            </a:pPr>
            <a:endParaRPr lang="en-US" sz="2000" b="1" dirty="0"/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ct val="80000"/>
              <a:buFont typeface="Wingdings" panose="05000000000000000000" pitchFamily="2" charset="2"/>
              <a:buChar char="Ø"/>
            </a:pPr>
            <a:endParaRPr lang="en-US" sz="1900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CC51021-E2BC-C375-798D-11EED58F3F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23604" y="6213177"/>
            <a:ext cx="3468395" cy="58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8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8847</TotalTime>
  <Words>191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Global Alliance against Chronic Respiratory Diseases (GARD)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Alliance against Chronic Respiratory Diseases (GARD)</dc:title>
  <dc:creator>HAN, Jing</dc:creator>
  <cp:lastModifiedBy>HAN, Jing</cp:lastModifiedBy>
  <cp:revision>3</cp:revision>
  <dcterms:created xsi:type="dcterms:W3CDTF">2024-04-10T09:01:28Z</dcterms:created>
  <dcterms:modified xsi:type="dcterms:W3CDTF">2024-10-11T14:11:08Z</dcterms:modified>
</cp:coreProperties>
</file>